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1"/>
  </p:notesMasterIdLst>
  <p:sldIdLst>
    <p:sldId id="256" r:id="rId2"/>
    <p:sldId id="257" r:id="rId3"/>
    <p:sldId id="258" r:id="rId4"/>
    <p:sldId id="260" r:id="rId5"/>
    <p:sldId id="261" r:id="rId6"/>
    <p:sldId id="272" r:id="rId7"/>
    <p:sldId id="273" r:id="rId8"/>
    <p:sldId id="269" r:id="rId9"/>
    <p:sldId id="271"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acGurn, Amanda (CDC/OID/NCEZID)" initials="MA(" lastIdx="3" clrIdx="2">
    <p:extLst>
      <p:ext uri="{19B8F6BF-5375-455C-9EA6-DF929625EA0E}">
        <p15:presenceInfo xmlns:p15="http://schemas.microsoft.com/office/powerpoint/2012/main" userId="S-1-5-21-1207783550-2075000910-922709458-347041" providerId="AD"/>
      </p:ext>
    </p:extLst>
  </p:cmAuthor>
  <p:cmAuthor id="8" name="Cohen, Nicole (Nicky) (CDC/OID/NCEZID)" initials="NC" lastIdx="11" clrIdx="3">
    <p:extLst>
      <p:ext uri="{19B8F6BF-5375-455C-9EA6-DF929625EA0E}">
        <p15:presenceInfo xmlns:p15="http://schemas.microsoft.com/office/powerpoint/2012/main" userId="Cohen, Nicole (Nicky) (CDC/OID/NCEZID)" providerId="None"/>
      </p:ext>
    </p:extLst>
  </p:cmAuthor>
  <p:cmAuthor id="5" name="Sadie Ward" initials="SW" lastIdx="9" clrIdx="0">
    <p:extLst>
      <p:ext uri="{19B8F6BF-5375-455C-9EA6-DF929625EA0E}">
        <p15:presenceInfo xmlns:p15="http://schemas.microsoft.com/office/powerpoint/2012/main" userId="Sadie Ward" providerId="None"/>
      </p:ext>
    </p:extLst>
  </p:cmAuthor>
  <p:cmAuthor id="6" name="Rogers, Kimberly B. (CDC/OID/NCEZID)" initials="RKB(" lastIdx="1"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25697" autoAdjust="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9/22/2021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Cette brève présentation donne un aperçu des orientations globales existantes. Nous verrons également certaines similitudes entre le travail maritime et le travail aux points de passage terrestres et dans les aéroports, puis certaines différences.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Étant donné qu'il s'agit ici d'une présentation sur les orientations globales proposées par l'OMI et le RSI, nous souhaitons répondre à 4 questions simples, présentées dans cette diapositive (lisez les questions).</a:t>
            </a:r>
          </a:p>
          <a:p>
            <a:endParaRPr lang="fr-FR" dirty="0"/>
          </a:p>
          <a:p>
            <a:r>
              <a:rPr lang="fr-FR" dirty="0"/>
              <a:t>Cette présentation et l'ensemble du PFM vise à transformer la théorie en pratique, il est donc très important que vous compreniez comment cela s'applique à vous dans votre PDE, en particulier pour ceux d'entre vous qui travaillent</a:t>
            </a:r>
            <a:r>
              <a:rPr lang="fr-FR" baseline="0" dirty="0"/>
              <a:t> dans les </a:t>
            </a:r>
            <a:r>
              <a:rPr lang="fr-FR" dirty="0"/>
              <a:t>ports.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dirty="0"/>
          </a:p>
        </p:txBody>
      </p:sp>
    </p:spTree>
    <p:extLst>
      <p:ext uri="{BB962C8B-B14F-4D97-AF65-F5344CB8AC3E}">
        <p14:creationId xmlns:p14="http://schemas.microsoft.com/office/powerpoint/2010/main" val="121125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200" kern="1200" dirty="0">
                <a:solidFill>
                  <a:schemeClr val="tx1"/>
                </a:solidFill>
                <a:latin typeface="+mn-lt"/>
                <a:ea typeface="+mn-ea"/>
                <a:cs typeface="+mn-cs"/>
              </a:rPr>
              <a:t>Le transport maritime international achemine plus de 80 % du commerce mondial vers les populations et les communautés du monde entier. Le monde a besoin d'un secteur du transport maritime international sûr, sécurisé et efficace et cela est assuré par le cadre réglementaire élaboré et maintenu par l'OMI, une agence spécialisée des Nations unies chargée de fournir des directives globales en matière de transport maritime international.</a:t>
            </a:r>
          </a:p>
          <a:p>
            <a:pPr marL="0" indent="0">
              <a:buFont typeface="Arial" panose="020B0604020202020204" pitchFamily="34" charset="0"/>
              <a:buNone/>
            </a:pPr>
            <a:endParaRPr lang="fr-FR" sz="1200" kern="1200" dirty="0">
              <a:solidFill>
                <a:schemeClr val="tx1"/>
              </a:solidFill>
              <a:latin typeface="+mn-lt"/>
              <a:ea typeface="+mn-ea"/>
              <a:cs typeface="+mn-cs"/>
            </a:endParaRPr>
          </a:p>
          <a:p>
            <a:pPr marL="0" indent="0">
              <a:buFont typeface="Arial" panose="020B0604020202020204" pitchFamily="34" charset="0"/>
              <a:buNone/>
            </a:pPr>
            <a:r>
              <a:rPr lang="fr-FR" sz="1200" kern="1200" dirty="0">
                <a:solidFill>
                  <a:schemeClr val="tx1"/>
                </a:solidFill>
                <a:latin typeface="+mn-lt"/>
                <a:ea typeface="+mn-ea"/>
                <a:cs typeface="+mn-cs"/>
              </a:rPr>
              <a:t>Les mesures de l'OMI couvrent tous les aspects du transport maritime international y compris la conception, la construction, l'équipage, la sécurité, l'exploitation et la</a:t>
            </a:r>
            <a:r>
              <a:rPr lang="fr-FR" sz="1200" kern="1200" baseline="0" dirty="0">
                <a:solidFill>
                  <a:schemeClr val="tx1"/>
                </a:solidFill>
                <a:latin typeface="+mn-lt"/>
                <a:ea typeface="+mn-ea"/>
                <a:cs typeface="+mn-cs"/>
              </a:rPr>
              <a:t> mise au rebut</a:t>
            </a:r>
            <a:r>
              <a:rPr lang="fr-FR" sz="1200" kern="1200" dirty="0">
                <a:solidFill>
                  <a:schemeClr val="tx1"/>
                </a:solidFill>
                <a:latin typeface="+mn-lt"/>
                <a:ea typeface="+mn-ea"/>
                <a:cs typeface="+mn-cs"/>
              </a:rPr>
              <a:t> des navires afin de garantir que ce secteur vital reste sûr, respectueux de l'environnement, économe en énergie et sécurisé.</a:t>
            </a:r>
          </a:p>
          <a:p>
            <a:pPr marL="0" indent="0">
              <a:buFont typeface="Arial" panose="020B0604020202020204" pitchFamily="34" charset="0"/>
              <a:buNone/>
            </a:pPr>
            <a:endParaRPr lang="fr-FR" sz="1200" kern="1200" dirty="0">
              <a:solidFill>
                <a:schemeClr val="tx1"/>
              </a:solidFill>
              <a:latin typeface="+mn-lt"/>
              <a:ea typeface="+mn-ea"/>
              <a:cs typeface="+mn-cs"/>
            </a:endParaRPr>
          </a:p>
          <a:p>
            <a:pPr marL="0" indent="0">
              <a:buFont typeface="Arial" panose="020B0604020202020204" pitchFamily="34" charset="0"/>
              <a:buNone/>
            </a:pPr>
            <a:r>
              <a:rPr lang="fr-FR" sz="1200" kern="1200" dirty="0">
                <a:solidFill>
                  <a:schemeClr val="tx1"/>
                </a:solidFill>
                <a:latin typeface="+mn-lt"/>
                <a:ea typeface="+mn-ea"/>
                <a:cs typeface="+mn-cs"/>
              </a:rPr>
              <a:t>Cela dit, l'OMI n'offre que peu ou pas de conseils sur la gestion des maladies infectieuses et s'en remet à l'OMS sur ces questions. </a:t>
            </a:r>
          </a:p>
          <a:p>
            <a:pPr marL="0" indent="0">
              <a:buFont typeface="Arial" panose="020B0604020202020204" pitchFamily="34" charset="0"/>
              <a:buNone/>
            </a:pPr>
            <a:r>
              <a:rPr lang="fr-FR"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dirty="0"/>
          </a:p>
        </p:txBody>
      </p:sp>
    </p:spTree>
    <p:extLst>
      <p:ext uri="{BB962C8B-B14F-4D97-AF65-F5344CB8AC3E}">
        <p14:creationId xmlns:p14="http://schemas.microsoft.com/office/powerpoint/2010/main" val="269972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Je vous demande maintenant de sortir vos documents, qui sont les documents d'orientation maritime de l'OMS qui nous intéressent aujourd'hui. </a:t>
            </a:r>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dirty="0"/>
          </a:p>
        </p:txBody>
      </p:sp>
    </p:spTree>
    <p:extLst>
      <p:ext uri="{BB962C8B-B14F-4D97-AF65-F5344CB8AC3E}">
        <p14:creationId xmlns:p14="http://schemas.microsoft.com/office/powerpoint/2010/main" val="986597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Le Guide médical international pour les navires est facile à lire et à comprendre. Il vous indique comment diagnostiquer, traiter et prévenir les problèmes de santé chez les gens de mer, en mettant l'accent sur les 48 heures qui suivent l'apparition d'une blessure ou d'une maladie.</a:t>
            </a:r>
          </a:p>
          <a:p>
            <a:endParaRPr lang="fr-FR"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Bien qu'il soit destiné aux personnes, aux médecins ou aux infirmières déjà à bord, il pourrait être utile à [l'agence sanitaire du PDE] lorsque vous montez à bord d'un navire pour effectuer une évaluation de la santé et des risques. </a:t>
            </a:r>
          </a:p>
          <a:p>
            <a:endParaRPr lang="fr-FR"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Il est assez long et vous remarquez que les facilitateurs n'en ont imprimé qu'un extrait relatif aux maladies infectieuses. Cette section comprend des définitions des termes de base relatifs aux maladies infectieuses, ce qui est utile pour nous tous, que nous soyons dans un port ou non, ainsi qu'une longue liste de maladies infectieuses courantes que l'on rencontre dans les ports. On y trouve également une longue liste de maladies infectieuses courantes que l'on rencontre dans les ports, ainsi que les signes et symptômes spécifiques de ces maladies et certaines mesures à prendre pour chacune d'entre elles.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dirty="0"/>
          </a:p>
        </p:txBody>
      </p:sp>
    </p:spTree>
    <p:extLst>
      <p:ext uri="{BB962C8B-B14F-4D97-AF65-F5344CB8AC3E}">
        <p14:creationId xmlns:p14="http://schemas.microsoft.com/office/powerpoint/2010/main" val="100636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s'agit d'un autre document d'orientation publié par l'OMS, mais l'ensemble de l'ouvrage peut se résumer</a:t>
            </a:r>
            <a:r>
              <a:rPr lang="fr-FR" baseline="0" dirty="0"/>
              <a:t> </a:t>
            </a:r>
            <a:r>
              <a:rPr lang="fr-FR" dirty="0"/>
              <a:t>en ce diagramme, que nous avons jugé utile d'inclure ici. Nous l'avons fait parce que nous voulons souligner que, même si certaines choses sont très différentes pour les ports et les passages terrestres et les aéroports....., les processus de base d'évaluation des risques et d'orientation sont similaires. </a:t>
            </a:r>
          </a:p>
          <a:p>
            <a:endParaRPr lang="fr-FR" dirty="0"/>
          </a:p>
          <a:p>
            <a:r>
              <a:rPr lang="fr-FR" dirty="0"/>
              <a:t>Nous pouvons jeter un coup d'œil à ce guide, déjà inclus dans vos documents. Encore une fois, nous n'avons imprimé que les pages les plus pertinentes pour cette formation, qui comprennent la détection des événements, l'évaluation des risques, les mesures sanitaires pour certaines situations à haut risque comme une suspicion de maladie hémorragique virale, et même les mesures pour le contrôle des sorties et des entrées dans les ports.</a:t>
            </a:r>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dirty="0"/>
          </a:p>
        </p:txBody>
      </p:sp>
    </p:spTree>
    <p:extLst>
      <p:ext uri="{BB962C8B-B14F-4D97-AF65-F5344CB8AC3E}">
        <p14:creationId xmlns:p14="http://schemas.microsoft.com/office/powerpoint/2010/main" val="30039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Le présent Manuel d'inspection des navires et de délivrance des certificats sanitaires de navire fournit des conseils pour préparer et effectuer l'inspection des navires, remplir les certificats et appliquer les mesures de santé publique dans le cadre du Règlement sanitaire international (2005). Il est destiné à être utilisé comme matériel de référence pour les agents des [agences sanitaires des PDE], les régulateurs, les exploitants de navires et les autres autorités compétentes chargées de mettre en œuvre les mesures sanitaires à bord des navires.</a:t>
            </a:r>
          </a:p>
          <a:p>
            <a:endParaRPr lang="fr-FR"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Il s'agit d'une répétition de l‘RSI mais cela vaut la peine d'être mentionné ici. Techniquement, [l'agence sanitaire du PDE] est responsable des éléments suivants, mais elle peut faire appel à d'autres agences pour l'aider : </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être responsable de la surveillance des bagages, des cargaisons, des conteneurs, des moyens de transport, des marchandises, des colis postaux et des restes humains au départ et à l'arrivée des zones touchées, afin qu'ils soient maintenus dans un état tel qu'ils soient exempts de sources d'infection </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veiller, dans la mesure du possible, à ce que les installations utilisées par les voyageurs aux points d'entrée soient maintenues dans un état sanitaire et soient exemptes de sources d'infection</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être responsable de la supervision de la dératisation, de la désinfection, de la désinsectisation ou de la décontamination des bagages, des cargaisons, des conteneurs, des moyens de transport, des marchandises, des colis postaux et des restes humains.</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informer les exploitants de moyens de transport, aussi longtemps à l'avance que possible, de l’intention d'appliquer des mesures de contrôle (comme le dépistage à l'entrée et à la sortie) </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être responsable de la supervision de l'enlèvement et de l'élimination sûre de toute eau contaminée ou de tout déchet alimentaire, humain ou animal provenant d'un moyen de transport ;</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prendre toutes les mesures pratiques compatibles avec le présent règlement pour surveiller et contrôler le rejet des eaux usées par les navires</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être responsable de la supervision des prestataires de services concernant les voyageurs,</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disposer de dispositifs d'urgence efficaces pour faire face à un événement de santé publique inattendu (PHERP) ;</a:t>
            </a:r>
          </a:p>
          <a:p>
            <a:pPr marL="171450" indent="-171450">
              <a:buFont typeface="Arial" panose="020B0604020202020204" pitchFamily="34" charset="0"/>
              <a:buChar char="•"/>
            </a:pPr>
            <a:r>
              <a:rPr lang="fr-FR" sz="1200" b="0" i="0" u="none" strike="noStrike" kern="1200" baseline="0" dirty="0">
                <a:solidFill>
                  <a:schemeClr val="tx1"/>
                </a:solidFill>
                <a:latin typeface="+mn-lt"/>
                <a:ea typeface="+mn-ea"/>
                <a:cs typeface="+mn-cs"/>
              </a:rPr>
              <a:t>communiquer avec le point focal national RSI sur les mesures de santé publique pertinentes.</a:t>
            </a:r>
          </a:p>
          <a:p>
            <a:endParaRPr lang="fr-FR"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Nous mentionnons ces rôles car ils s'appliquent à vous tous dans cette salle.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961002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3343509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Merci!</a:t>
            </a:r>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21902867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9/22/2021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t>9/22/2021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t>9/22/2021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9/22/2021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9/22/2021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2087" y="1896533"/>
            <a:ext cx="10526888" cy="2677648"/>
          </a:xfrm>
        </p:spPr>
        <p:txBody>
          <a:bodyPr/>
          <a:lstStyle/>
          <a:p>
            <a:r>
              <a:rPr lang="fr-FR" dirty="0"/>
              <a:t>Les directives de l'Organisation maritime internationale (OMI) et de l'OMS pour les ports</a:t>
            </a:r>
            <a:endParaRPr lang="en-US" dirty="0"/>
          </a:p>
        </p:txBody>
      </p:sp>
      <p:sp>
        <p:nvSpPr>
          <p:cNvPr id="3" name="Subtitle 2"/>
          <p:cNvSpPr>
            <a:spLocks noGrp="1"/>
          </p:cNvSpPr>
          <p:nvPr>
            <p:ph type="subTitle" idx="1"/>
          </p:nvPr>
        </p:nvSpPr>
        <p:spPr>
          <a:xfrm>
            <a:off x="1154954" y="4777379"/>
            <a:ext cx="10464021" cy="1612131"/>
          </a:xfrm>
        </p:spPr>
        <p:txBody>
          <a:bodyPr>
            <a:normAutofit/>
          </a:bodyPr>
          <a:lstStyle/>
          <a:p>
            <a:r>
              <a:rPr lang="fr-FR" dirty="0"/>
              <a:t>Programme de formation des maîtres</a:t>
            </a:r>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Objectifs d’apprentissage</a:t>
            </a:r>
          </a:p>
        </p:txBody>
      </p:sp>
      <p:sp>
        <p:nvSpPr>
          <p:cNvPr id="3" name="Content Placeholder 2"/>
          <p:cNvSpPr>
            <a:spLocks noGrp="1"/>
          </p:cNvSpPr>
          <p:nvPr>
            <p:ph idx="1"/>
          </p:nvPr>
        </p:nvSpPr>
        <p:spPr>
          <a:xfrm>
            <a:off x="484094" y="2837329"/>
            <a:ext cx="11276770" cy="4410635"/>
          </a:xfrm>
        </p:spPr>
        <p:txBody>
          <a:bodyPr>
            <a:normAutofit/>
          </a:bodyPr>
          <a:lstStyle/>
          <a:p>
            <a:pPr lvl="0"/>
            <a:r>
              <a:rPr lang="fr-FR" sz="2000" dirty="0"/>
              <a:t>Déterminer le rôle de l'OMI dans la santé et la sécurité aux ports.</a:t>
            </a:r>
          </a:p>
          <a:p>
            <a:pPr lvl="0"/>
            <a:r>
              <a:rPr lang="fr-FR" sz="2000" dirty="0"/>
              <a:t>Discuter des points communs entre les fonctions des officiers spécifiques au port </a:t>
            </a:r>
            <a:r>
              <a:rPr lang="fr-FR" sz="2000" dirty="0">
                <a:solidFill>
                  <a:srgbClr val="FF0000"/>
                </a:solidFill>
              </a:rPr>
              <a:t>(au niveau de l'agence sanitaire du PDE)</a:t>
            </a:r>
            <a:r>
              <a:rPr lang="fr-FR" sz="2000" dirty="0"/>
              <a:t> et les officiers de l'aéroport/du passage terrestre.</a:t>
            </a:r>
          </a:p>
          <a:p>
            <a:pPr lvl="1"/>
            <a:r>
              <a:rPr lang="fr-FR" sz="2000" dirty="0"/>
              <a:t>Discuter également des différences ! </a:t>
            </a:r>
          </a:p>
          <a:p>
            <a:pPr lvl="0"/>
            <a:r>
              <a:rPr lang="fr-FR" sz="2000" dirty="0"/>
              <a:t>Discuter des directives de l'OMS en matière de santé et de sécurité maritimes</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61000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Informations générales sur l'OMI</a:t>
            </a:r>
          </a:p>
        </p:txBody>
      </p:sp>
      <p:sp>
        <p:nvSpPr>
          <p:cNvPr id="3" name="Content Placeholder 2"/>
          <p:cNvSpPr>
            <a:spLocks noGrp="1"/>
          </p:cNvSpPr>
          <p:nvPr>
            <p:ph idx="1"/>
          </p:nvPr>
        </p:nvSpPr>
        <p:spPr>
          <a:xfrm>
            <a:off x="5951651" y="2603500"/>
            <a:ext cx="5971361" cy="4254500"/>
          </a:xfrm>
        </p:spPr>
        <p:txBody>
          <a:bodyPr/>
          <a:lstStyle/>
          <a:p>
            <a:r>
              <a:rPr lang="fr-FR" dirty="0"/>
              <a:t>La navigation maritime internationale transporte plus de 80% du commerce</a:t>
            </a:r>
          </a:p>
          <a:p>
            <a:r>
              <a:rPr lang="fr-FR" dirty="0"/>
              <a:t>L'OMI est une agence spécialisée des Nations unies chargée de donner des directives internationales en matière de transport maritime.</a:t>
            </a:r>
          </a:p>
          <a:p>
            <a:pPr lvl="1"/>
            <a:r>
              <a:rPr lang="fr-FR" dirty="0"/>
              <a:t>Couvre la conception, l'équipement, l'exploitation et la </a:t>
            </a:r>
            <a:r>
              <a:rPr lang="fr-FR" b="1" dirty="0"/>
              <a:t>sécurité</a:t>
            </a:r>
            <a:r>
              <a:rPr lang="fr-FR" dirty="0"/>
              <a:t> des navires.</a:t>
            </a:r>
          </a:p>
          <a:p>
            <a:pPr lvl="1"/>
            <a:r>
              <a:rPr lang="fr-FR" dirty="0"/>
              <a:t>Peu de directives spécifiques sur la gestion des maladies infectieuses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20716"/>
            <a:ext cx="5951651" cy="1224777"/>
          </a:xfrm>
          <a:prstGeom prst="rect">
            <a:avLst/>
          </a:prstGeom>
        </p:spPr>
      </p:pic>
    </p:spTree>
    <p:extLst>
      <p:ext uri="{BB962C8B-B14F-4D97-AF65-F5344CB8AC3E}">
        <p14:creationId xmlns:p14="http://schemas.microsoft.com/office/powerpoint/2010/main" val="2427137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2118358"/>
            <a:ext cx="5052060" cy="2843109"/>
          </a:xfrm>
        </p:spPr>
        <p:txBody>
          <a:bodyPr/>
          <a:lstStyle/>
          <a:p>
            <a:r>
              <a:rPr lang="fr-FR" dirty="0"/>
              <a:t>Directives maritimes de l'OMS</a:t>
            </a:r>
          </a:p>
        </p:txBody>
      </p:sp>
      <p:sp>
        <p:nvSpPr>
          <p:cNvPr id="3" name="Text Placeholder 2"/>
          <p:cNvSpPr>
            <a:spLocks noGrp="1"/>
          </p:cNvSpPr>
          <p:nvPr>
            <p:ph type="body" idx="1"/>
          </p:nvPr>
        </p:nvSpPr>
        <p:spPr>
          <a:xfrm>
            <a:off x="6895558" y="2677644"/>
            <a:ext cx="4488722" cy="2851619"/>
          </a:xfrm>
        </p:spPr>
        <p:txBody>
          <a:bodyPr>
            <a:normAutofit lnSpcReduction="10000"/>
          </a:bodyPr>
          <a:lstStyle/>
          <a:p>
            <a:endParaRPr lang="en-US" dirty="0"/>
          </a:p>
          <a:p>
            <a:r>
              <a:rPr lang="fr-FR" b="1" dirty="0"/>
              <a:t>Consultez vos polycopiés !</a:t>
            </a:r>
          </a:p>
          <a:p>
            <a:pPr marL="342900" indent="-342900">
              <a:buFont typeface="Arial" panose="020B0604020202020204" pitchFamily="34" charset="0"/>
              <a:buChar char="•"/>
            </a:pPr>
            <a:r>
              <a:rPr lang="fr-FR" dirty="0"/>
              <a:t>Guide médical international </a:t>
            </a:r>
            <a:r>
              <a:rPr lang="fr-FR"/>
              <a:t>de bord</a:t>
            </a:r>
          </a:p>
          <a:p>
            <a:pPr marL="342900" indent="-342900">
              <a:buFont typeface="Arial" panose="020B0604020202020204" pitchFamily="34" charset="0"/>
              <a:buChar char="•"/>
            </a:pPr>
            <a:r>
              <a:rPr lang="fr-FR"/>
              <a:t>Gestion </a:t>
            </a:r>
            <a:r>
              <a:rPr lang="fr-FR" dirty="0"/>
              <a:t>des événements à bord</a:t>
            </a:r>
          </a:p>
          <a:p>
            <a:pPr marL="342900" indent="-342900">
              <a:buFont typeface="Arial" panose="020B0604020202020204" pitchFamily="34" charset="0"/>
              <a:buChar char="•"/>
            </a:pPr>
            <a:r>
              <a:rPr lang="fr-FR" dirty="0"/>
              <a:t>Assainissement des navires et certificats d'assainissement</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1247683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363" y="973668"/>
            <a:ext cx="10101262" cy="706964"/>
          </a:xfrm>
        </p:spPr>
        <p:txBody>
          <a:bodyPr/>
          <a:lstStyle/>
          <a:p>
            <a:r>
              <a:rPr lang="fr-FR" dirty="0"/>
              <a:t>Guide médical international pour les navires</a:t>
            </a:r>
          </a:p>
        </p:txBody>
      </p:sp>
      <p:sp>
        <p:nvSpPr>
          <p:cNvPr id="3" name="Content Placeholder 2"/>
          <p:cNvSpPr>
            <a:spLocks noGrp="1"/>
          </p:cNvSpPr>
          <p:nvPr>
            <p:ph idx="1"/>
          </p:nvPr>
        </p:nvSpPr>
        <p:spPr>
          <a:xfrm>
            <a:off x="1154954" y="2603500"/>
            <a:ext cx="6450177" cy="3416300"/>
          </a:xfrm>
        </p:spPr>
        <p:txBody>
          <a:bodyPr/>
          <a:lstStyle/>
          <a:p>
            <a:r>
              <a:rPr lang="fr-FR" dirty="0"/>
              <a:t>Un ouvrage de référence de l'OMS pour les questions de sécurité et de santé des marins. </a:t>
            </a:r>
          </a:p>
          <a:p>
            <a:r>
              <a:rPr lang="fr-FR" dirty="0"/>
              <a:t>Section spécifique sur les maladies infectieuses</a:t>
            </a:r>
          </a:p>
          <a:p>
            <a:pPr lvl="1"/>
            <a:r>
              <a:rPr lang="fr-FR" sz="1800" dirty="0"/>
              <a:t>Terminologie de base</a:t>
            </a:r>
          </a:p>
          <a:p>
            <a:pPr lvl="1"/>
            <a:r>
              <a:rPr lang="fr-FR" sz="1800" dirty="0"/>
              <a:t>Guide étape par étape pour le diagnostic clinique des maladies infectieuses courantes vues sur les navires.</a:t>
            </a:r>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847" y="2392187"/>
            <a:ext cx="2609037" cy="3838926"/>
          </a:xfrm>
          <a:prstGeom prst="rect">
            <a:avLst/>
          </a:prstGeom>
        </p:spPr>
      </p:pic>
    </p:spTree>
    <p:extLst>
      <p:ext uri="{BB962C8B-B14F-4D97-AF65-F5344CB8AC3E}">
        <p14:creationId xmlns:p14="http://schemas.microsoft.com/office/powerpoint/2010/main" val="2500924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789" y="973668"/>
            <a:ext cx="10074778" cy="706964"/>
          </a:xfrm>
        </p:spPr>
        <p:txBody>
          <a:bodyPr/>
          <a:lstStyle/>
          <a:p>
            <a:r>
              <a:rPr lang="fr-FR" dirty="0"/>
              <a:t>Gestion des événements à bord des navires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5" name="Picture 4"/>
          <p:cNvPicPr>
            <a:picLocks noChangeAspect="1"/>
          </p:cNvPicPr>
          <p:nvPr/>
        </p:nvPicPr>
        <p:blipFill>
          <a:blip r:embed="rId3"/>
          <a:stretch>
            <a:fillRect/>
          </a:stretch>
        </p:blipFill>
        <p:spPr>
          <a:xfrm>
            <a:off x="1626695" y="2181224"/>
            <a:ext cx="9033872" cy="4484901"/>
          </a:xfrm>
          <a:prstGeom prst="rect">
            <a:avLst/>
          </a:prstGeom>
        </p:spPr>
      </p:pic>
    </p:spTree>
    <p:extLst>
      <p:ext uri="{BB962C8B-B14F-4D97-AF65-F5344CB8AC3E}">
        <p14:creationId xmlns:p14="http://schemas.microsoft.com/office/powerpoint/2010/main" val="2294818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360647" cy="706964"/>
          </a:xfrm>
        </p:spPr>
        <p:txBody>
          <a:bodyPr/>
          <a:lstStyle/>
          <a:p>
            <a:r>
              <a:rPr lang="fr-FR" dirty="0"/>
              <a:t>Inspection des navires et délivrance de certificats sanitaires de navire (CSS)</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4470" y="1934427"/>
            <a:ext cx="3245316" cy="4579908"/>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
        <p:nvSpPr>
          <p:cNvPr id="6" name="Content Placeholder 2"/>
          <p:cNvSpPr txBox="1">
            <a:spLocks/>
          </p:cNvSpPr>
          <p:nvPr/>
        </p:nvSpPr>
        <p:spPr>
          <a:xfrm>
            <a:off x="4740562" y="2715013"/>
            <a:ext cx="6450177" cy="34163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dirty="0"/>
              <a:t>Les parties sélectionnées dans vos polycopiés incluent :</a:t>
            </a:r>
          </a:p>
          <a:p>
            <a:r>
              <a:rPr lang="fr-FR" dirty="0"/>
              <a:t>Rôle de l'autorité compétente ( VOUS ) dans les ports</a:t>
            </a:r>
          </a:p>
          <a:p>
            <a:r>
              <a:rPr lang="fr-FR" dirty="0"/>
              <a:t>Processus de délivrance des SSC</a:t>
            </a:r>
          </a:p>
          <a:p>
            <a:r>
              <a:rPr lang="fr-FR" dirty="0"/>
              <a:t>Inspection des :</a:t>
            </a:r>
          </a:p>
          <a:p>
            <a:pPr lvl="1"/>
            <a:r>
              <a:rPr lang="fr-FR" sz="1800" dirty="0"/>
              <a:t>Cabines du navire</a:t>
            </a:r>
          </a:p>
          <a:p>
            <a:pPr lvl="1"/>
            <a:r>
              <a:rPr lang="fr-FR" sz="1800" dirty="0"/>
              <a:t>Galère du navire</a:t>
            </a:r>
          </a:p>
          <a:p>
            <a:pPr lvl="1"/>
            <a:r>
              <a:rPr lang="fr-FR" sz="1800" dirty="0"/>
              <a:t>Déchets solides et médicaux</a:t>
            </a:r>
          </a:p>
          <a:p>
            <a:r>
              <a:rPr lang="fr-FR" dirty="0"/>
              <a:t>EPI et équipement à utiliser pendant l'inspection</a:t>
            </a:r>
            <a:endParaRPr lang="en-US" dirty="0"/>
          </a:p>
        </p:txBody>
      </p:sp>
    </p:spTree>
    <p:extLst>
      <p:ext uri="{BB962C8B-B14F-4D97-AF65-F5344CB8AC3E}">
        <p14:creationId xmlns:p14="http://schemas.microsoft.com/office/powerpoint/2010/main" val="3678501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813" y="973668"/>
            <a:ext cx="9130553" cy="964314"/>
          </a:xfrm>
        </p:spPr>
        <p:txBody>
          <a:bodyPr/>
          <a:lstStyle/>
          <a:p>
            <a:r>
              <a:rPr lang="fr-FR" dirty="0"/>
              <a:t>[agence sanitaire du PDE] maritime en action : Vidéo</a:t>
            </a:r>
            <a:endParaRPr lang="en-US" dirty="0"/>
          </a:p>
        </p:txBody>
      </p:sp>
      <p:sp>
        <p:nvSpPr>
          <p:cNvPr id="3" name="Content Placeholder 2"/>
          <p:cNvSpPr>
            <a:spLocks noGrp="1"/>
          </p:cNvSpPr>
          <p:nvPr>
            <p:ph idx="1"/>
          </p:nvPr>
        </p:nvSpPr>
        <p:spPr>
          <a:xfrm>
            <a:off x="1154953" y="2435058"/>
            <a:ext cx="8761412" cy="3416300"/>
          </a:xfrm>
        </p:spPr>
        <p:txBody>
          <a:bodyPr/>
          <a:lstStyle/>
          <a:p>
            <a:r>
              <a:rPr lang="fr-FR" dirty="0">
                <a:solidFill>
                  <a:srgbClr val="FF0000"/>
                </a:solidFill>
              </a:rPr>
              <a:t>Envisagez d'ajouter une vidéo spécifique au pays qui détaille les actions de [l'agence sanitaire du PDE] en matière de santé publique dans les ports. Voici un exemple de vidéo du Nigéria : </a:t>
            </a:r>
            <a:r>
              <a:rPr lang="fr-FR" dirty="0">
                <a:solidFill>
                  <a:schemeClr val="tx1"/>
                </a:solidFill>
              </a:rPr>
              <a:t>https://www.youtube.com/watch?v=cUH0R8scRKI&amp;t=26s</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2106100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Merci!</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
        <p:nvSpPr>
          <p:cNvPr id="6" name="TextBox 5"/>
          <p:cNvSpPr txBox="1"/>
          <p:nvPr/>
        </p:nvSpPr>
        <p:spPr>
          <a:xfrm>
            <a:off x="6749715" y="2755232"/>
            <a:ext cx="5053264" cy="1477328"/>
          </a:xfrm>
          <a:prstGeom prst="rect">
            <a:avLst/>
          </a:prstGeom>
          <a:noFill/>
        </p:spPr>
        <p:txBody>
          <a:bodyPr wrap="square" rtlCol="0">
            <a:spAutoFit/>
          </a:bodyPr>
          <a:lstStyle/>
          <a:p>
            <a:r>
              <a:rPr lang="fr-FR" b="1" dirty="0"/>
              <a:t>Nom de l’animateur</a:t>
            </a:r>
          </a:p>
          <a:p>
            <a:r>
              <a:rPr lang="fr-FR" dirty="0"/>
              <a:t>Titre</a:t>
            </a:r>
          </a:p>
          <a:p>
            <a:r>
              <a:rPr lang="fr-FR" dirty="0"/>
              <a:t>Agence</a:t>
            </a:r>
          </a:p>
          <a:p>
            <a:endParaRPr lang="fr-FR" dirty="0"/>
          </a:p>
          <a:p>
            <a:r>
              <a:rPr lang="fr-FR" dirty="0"/>
              <a:t>Adresse e-mail</a:t>
            </a:r>
            <a:endParaRPr lang="en-US" dirty="0"/>
          </a:p>
        </p:txBody>
      </p:sp>
      <p:sp>
        <p:nvSpPr>
          <p:cNvPr id="5" name="Rectangle 4"/>
          <p:cNvSpPr/>
          <p:nvPr/>
        </p:nvSpPr>
        <p:spPr>
          <a:xfrm>
            <a:off x="723331" y="2620370"/>
            <a:ext cx="5445457" cy="33846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075619" y="3807726"/>
            <a:ext cx="4740879" cy="646331"/>
          </a:xfrm>
          <a:prstGeom prst="rect">
            <a:avLst/>
          </a:prstGeom>
          <a:noFill/>
        </p:spPr>
        <p:txBody>
          <a:bodyPr wrap="square" rtlCol="0">
            <a:spAutoFit/>
          </a:bodyPr>
          <a:lstStyle/>
          <a:p>
            <a:pPr algn="ctr"/>
            <a:r>
              <a:rPr lang="fr-FR" dirty="0">
                <a:solidFill>
                  <a:srgbClr val="FF0000"/>
                </a:solidFill>
              </a:rPr>
              <a:t>Ajoutez une photo du port principal dans le pays</a:t>
            </a:r>
          </a:p>
        </p:txBody>
      </p:sp>
    </p:spTree>
    <p:extLst>
      <p:ext uri="{BB962C8B-B14F-4D97-AF65-F5344CB8AC3E}">
        <p14:creationId xmlns:p14="http://schemas.microsoft.com/office/powerpoint/2010/main" val="33716301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1401</TotalTime>
  <Words>1421</Words>
  <Application>Microsoft Office PowerPoint</Application>
  <PresentationFormat>Widescreen</PresentationFormat>
  <Paragraphs>94</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Century Gothic</vt:lpstr>
      <vt:lpstr>Wingdings 3</vt:lpstr>
      <vt:lpstr>Ion Boardroom</vt:lpstr>
      <vt:lpstr>Les directives de l'Organisation maritime internationale (OMI) et de l'OMS pour les ports</vt:lpstr>
      <vt:lpstr>Objectifs d’apprentissage</vt:lpstr>
      <vt:lpstr>Informations générales sur l'OMI</vt:lpstr>
      <vt:lpstr>Directives maritimes de l'OMS</vt:lpstr>
      <vt:lpstr>Guide médical international pour les navires</vt:lpstr>
      <vt:lpstr>Gestion des événements à bord des navires</vt:lpstr>
      <vt:lpstr>Inspection des navires et délivrance de certificats sanitaires de navire (CSS)</vt:lpstr>
      <vt:lpstr>[agence sanitaire du PDE] maritime en action : Vidéo</vt:lpstr>
      <vt:lpstr>Merci!</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122</cp:revision>
  <dcterms:created xsi:type="dcterms:W3CDTF">2018-05-15T08:59:29Z</dcterms:created>
  <dcterms:modified xsi:type="dcterms:W3CDTF">2021-09-22T09:19:52Z</dcterms:modified>
</cp:coreProperties>
</file>